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5143500" type="screen16x9"/>
  <p:notesSz cx="6858000" cy="9144000"/>
  <p:embeddedFontLst>
    <p:embeddedFont>
      <p:font typeface="K2D" pitchFamily="2" charset="-34"/>
      <p:regular r:id="rId13"/>
      <p:bold r:id="rId14"/>
      <p:italic r:id="rId15"/>
      <p:boldItalic r:id="rId16"/>
    </p:embeddedFont>
    <p:embeddedFont>
      <p:font typeface="K2D ExtraLight" pitchFamily="2" charset="-34"/>
      <p:regular r:id="rId17"/>
      <p:bold r:id="rId18"/>
      <p:italic r:id="rId19"/>
      <p:boldItalic r:id="rId20"/>
    </p:embeddedFont>
    <p:embeddedFont>
      <p:font typeface="K2D Light" pitchFamily="2" charset="-34"/>
      <p:regular r:id="rId21"/>
      <p:bold r:id="rId22"/>
      <p:italic r:id="rId23"/>
      <p:boldItalic r:id="rId24"/>
    </p:embeddedFont>
    <p:embeddedFont>
      <p:font typeface="K2D Medium" pitchFamily="2" charset="-34"/>
      <p:regular r:id="rId25"/>
      <p:bold r:id="rId26"/>
      <p:italic r:id="rId27"/>
      <p:boldItalic r:id="rId28"/>
    </p:embeddedFont>
    <p:embeddedFont>
      <p:font typeface="K2D SemiBold" pitchFamily="2" charset="-34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LGmlb5Z0v5cE20M1nGmyFi+lAz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ie bambach" initials="" lastIdx="1" clrIdx="0"/>
  <p:cmAuthor id="1" name="Lynsey Gill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commentAuthors" Target="commentAuthors.xml"/><Relationship Id="rId21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fe, Whitney" userId="6aff8fce-bb19-4560-b2c7-b0b2e8daef5d" providerId="ADAL" clId="{BDDCDB03-940F-5652-9E4F-996DF8158F02}"/>
    <pc:docChg chg="delSld">
      <pc:chgData name="Rife, Whitney" userId="6aff8fce-bb19-4560-b2c7-b0b2e8daef5d" providerId="ADAL" clId="{BDDCDB03-940F-5652-9E4F-996DF8158F02}" dt="2026-02-25T17:37:42.215" v="0" actId="2696"/>
      <pc:docMkLst>
        <pc:docMk/>
      </pc:docMkLst>
      <pc:sldChg chg="del">
        <pc:chgData name="Rife, Whitney" userId="6aff8fce-bb19-4560-b2c7-b0b2e8daef5d" providerId="ADAL" clId="{BDDCDB03-940F-5652-9E4F-996DF8158F02}" dt="2026-02-25T17:37:42.215" v="0" actId="2696"/>
        <pc:sldMkLst>
          <pc:docMk/>
          <pc:sldMk cId="0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a4a1c882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3a4a1c882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 title="pixel dispersion updated 07152025-Rev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501" y="0"/>
            <a:ext cx="9241498" cy="563604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5533150" y="770650"/>
            <a:ext cx="32646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1" u="none" strike="noStrike" cap="none">
                <a:solidFill>
                  <a:srgbClr val="F7931D"/>
                </a:solidFill>
                <a:latin typeface="K2D Light"/>
                <a:ea typeface="K2D Light"/>
                <a:cs typeface="K2D Light"/>
                <a:sym typeface="K2D Light"/>
              </a:rPr>
              <a:t>UNITED </a:t>
            </a:r>
            <a:endParaRPr sz="4300" b="0" i="1" u="none" strike="noStrike" cap="none">
              <a:solidFill>
                <a:srgbClr val="F7931D"/>
              </a:solidFill>
              <a:latin typeface="K2D Light"/>
              <a:ea typeface="K2D Light"/>
              <a:cs typeface="K2D Light"/>
              <a:sym typeface="K2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1" u="none" strike="noStrike" cap="none">
                <a:solidFill>
                  <a:srgbClr val="F7931D"/>
                </a:solidFill>
                <a:latin typeface="K2D Light"/>
                <a:ea typeface="K2D Light"/>
                <a:cs typeface="K2D Light"/>
                <a:sym typeface="K2D Light"/>
              </a:rPr>
              <a:t>WE CURE</a:t>
            </a:r>
            <a:endParaRPr sz="4300" b="0" i="1" u="none" strike="noStrike" cap="none">
              <a:solidFill>
                <a:srgbClr val="F7931D"/>
              </a:solidFill>
              <a:latin typeface="K2D Light"/>
              <a:ea typeface="K2D Light"/>
              <a:cs typeface="K2D Light"/>
              <a:sym typeface="K2D Light"/>
            </a:endParaRPr>
          </a:p>
        </p:txBody>
      </p:sp>
      <p:pic>
        <p:nvPicPr>
          <p:cNvPr id="56" name="Google Shape;56;p1" title="CBTN_col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9625" y="4068825"/>
            <a:ext cx="2444501" cy="7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0" title="iStock-1356562693.jpg"/>
          <p:cNvPicPr preferRelativeResize="0"/>
          <p:nvPr/>
        </p:nvPicPr>
        <p:blipFill rotWithShape="1">
          <a:blip r:embed="rId3">
            <a:alphaModFix/>
          </a:blip>
          <a:srcRect t="7834" b="7833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 title="CBTN_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0475" y="4400275"/>
            <a:ext cx="2044924" cy="6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 txBox="1"/>
          <p:nvPr/>
        </p:nvSpPr>
        <p:spPr>
          <a:xfrm>
            <a:off x="1460725" y="770650"/>
            <a:ext cx="32646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1" u="none" strike="noStrike" cap="none">
                <a:solidFill>
                  <a:srgbClr val="1D99C0"/>
                </a:solidFill>
                <a:latin typeface="K2D Light"/>
                <a:ea typeface="K2D Light"/>
                <a:cs typeface="K2D Light"/>
                <a:sym typeface="K2D Light"/>
              </a:rPr>
              <a:t>THANK </a:t>
            </a:r>
            <a:endParaRPr sz="4300" b="0" i="1" u="none" strike="noStrike" cap="none">
              <a:solidFill>
                <a:srgbClr val="1D99C0"/>
              </a:solidFill>
              <a:latin typeface="K2D Light"/>
              <a:ea typeface="K2D Light"/>
              <a:cs typeface="K2D Light"/>
              <a:sym typeface="K2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1" u="none" strike="noStrike" cap="none">
                <a:solidFill>
                  <a:srgbClr val="1D99C0"/>
                </a:solidFill>
                <a:latin typeface="K2D Light"/>
                <a:ea typeface="K2D Light"/>
                <a:cs typeface="K2D Light"/>
                <a:sym typeface="K2D Light"/>
              </a:rPr>
              <a:t>YOU</a:t>
            </a:r>
            <a:endParaRPr sz="4300" b="0" i="1" u="none" strike="noStrike" cap="none">
              <a:solidFill>
                <a:srgbClr val="1D99C0"/>
              </a:solidFill>
              <a:latin typeface="K2D Light"/>
              <a:ea typeface="K2D Light"/>
              <a:cs typeface="K2D Light"/>
              <a:sym typeface="K2D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31D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 title="PixelWave.png"/>
          <p:cNvPicPr preferRelativeResize="0"/>
          <p:nvPr/>
        </p:nvPicPr>
        <p:blipFill rotWithShape="1">
          <a:blip r:embed="rId3">
            <a:alphaModFix/>
          </a:blip>
          <a:srcRect b="22354"/>
          <a:stretch/>
        </p:blipFill>
        <p:spPr>
          <a:xfrm>
            <a:off x="0" y="4100950"/>
            <a:ext cx="9143998" cy="104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/>
        </p:nvSpPr>
        <p:spPr>
          <a:xfrm>
            <a:off x="2874450" y="1913650"/>
            <a:ext cx="33951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0" i="1" u="none" strike="noStrike" cap="none">
                <a:solidFill>
                  <a:schemeClr val="lt1"/>
                </a:solidFill>
                <a:latin typeface="K2D Light"/>
                <a:ea typeface="K2D Light"/>
                <a:cs typeface="K2D Light"/>
                <a:sym typeface="K2D Light"/>
              </a:rPr>
              <a:t>TITLE SLIDE</a:t>
            </a:r>
            <a:endParaRPr sz="4300" b="0" i="1" u="none" strike="noStrike" cap="none">
              <a:solidFill>
                <a:schemeClr val="lt1"/>
              </a:solidFill>
              <a:latin typeface="K2D Light"/>
              <a:ea typeface="K2D Light"/>
              <a:cs typeface="K2D Light"/>
              <a:sym typeface="K2D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" title="PixelWave.png"/>
          <p:cNvPicPr preferRelativeResize="0"/>
          <p:nvPr/>
        </p:nvPicPr>
        <p:blipFill rotWithShape="1">
          <a:blip r:embed="rId3">
            <a:alphaModFix/>
          </a:blip>
          <a:srcRect b="22354"/>
          <a:stretch/>
        </p:blipFill>
        <p:spPr>
          <a:xfrm>
            <a:off x="0" y="4100950"/>
            <a:ext cx="9143998" cy="104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/>
          <p:nvPr/>
        </p:nvSpPr>
        <p:spPr>
          <a:xfrm>
            <a:off x="3128450" y="1900950"/>
            <a:ext cx="27645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i="1">
                <a:solidFill>
                  <a:srgbClr val="1D99C0"/>
                </a:solidFill>
                <a:latin typeface="K2D Light"/>
                <a:ea typeface="K2D Light"/>
                <a:cs typeface="K2D Light"/>
                <a:sym typeface="K2D Light"/>
              </a:rPr>
              <a:t>SECTION</a:t>
            </a:r>
            <a:endParaRPr sz="4300" b="0" i="1" u="none" strike="noStrike" cap="none">
              <a:solidFill>
                <a:srgbClr val="1D99C0"/>
              </a:solidFill>
              <a:latin typeface="K2D Light"/>
              <a:ea typeface="K2D Light"/>
              <a:cs typeface="K2D Light"/>
              <a:sym typeface="K2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a4a1c88280_0_0"/>
          <p:cNvSpPr txBox="1"/>
          <p:nvPr/>
        </p:nvSpPr>
        <p:spPr>
          <a:xfrm>
            <a:off x="708921" y="181000"/>
            <a:ext cx="574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i="1">
                <a:solidFill>
                  <a:srgbClr val="1D99C0"/>
                </a:solidFill>
                <a:latin typeface="K2D Light"/>
                <a:ea typeface="K2D Light"/>
                <a:cs typeface="K2D Light"/>
                <a:sym typeface="K2D Light"/>
              </a:rPr>
              <a:t>SECTION/SLIDE HEADER</a:t>
            </a:r>
            <a:endParaRPr sz="1800" b="0" i="1" u="none" strike="noStrike" cap="none">
              <a:solidFill>
                <a:srgbClr val="1D99C0"/>
              </a:solidFill>
              <a:latin typeface="K2D Light"/>
              <a:ea typeface="K2D Light"/>
              <a:cs typeface="K2D Light"/>
              <a:sym typeface="K2D Light"/>
            </a:endParaRPr>
          </a:p>
        </p:txBody>
      </p:sp>
      <p:pic>
        <p:nvPicPr>
          <p:cNvPr id="74" name="Google Shape;74;g3a4a1c88280_0_0" title="Logo Ic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9400" y="355075"/>
            <a:ext cx="584400" cy="5850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3a4a1c88280_0_0"/>
          <p:cNvSpPr txBox="1"/>
          <p:nvPr/>
        </p:nvSpPr>
        <p:spPr>
          <a:xfrm>
            <a:off x="832347" y="1269756"/>
            <a:ext cx="3615300" cy="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50" tIns="40300" rIns="80650" bIns="403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</a:pPr>
            <a:r>
              <a:rPr lang="en" sz="1411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Topic Headline</a:t>
            </a:r>
            <a:endParaRPr sz="1411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  <a:p>
            <a:pPr marL="457200" marR="0" lvl="0" indent="-3181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767"/>
              </a:buClr>
              <a:buSzPts val="1411"/>
              <a:buFont typeface="K2D ExtraLight"/>
              <a:buChar char="●"/>
            </a:pPr>
            <a:r>
              <a:rPr lang="en" sz="1411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Topic bullet point</a:t>
            </a:r>
            <a:endParaRPr sz="1411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  <a:p>
            <a:pPr marL="457200" lvl="0" indent="-3181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767"/>
              </a:buClr>
              <a:buSzPts val="1411"/>
              <a:buFont typeface="K2D ExtraLight"/>
              <a:buChar char="●"/>
            </a:pPr>
            <a:r>
              <a:rPr lang="en" sz="1411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Topic bullet point</a:t>
            </a:r>
            <a:endParaRPr sz="1411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pic>
        <p:nvPicPr>
          <p:cNvPr id="76" name="Google Shape;76;g3a4a1c88280_0_0" title="PixelWave.png"/>
          <p:cNvPicPr preferRelativeResize="0"/>
          <p:nvPr/>
        </p:nvPicPr>
        <p:blipFill rotWithShape="1">
          <a:blip r:embed="rId4">
            <a:alphaModFix/>
          </a:blip>
          <a:srcRect b="22354"/>
          <a:stretch/>
        </p:blipFill>
        <p:spPr>
          <a:xfrm>
            <a:off x="0" y="4100950"/>
            <a:ext cx="9143998" cy="10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>
            <a:off x="3861950" y="684068"/>
            <a:ext cx="4121700" cy="392250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7983650" y="337693"/>
            <a:ext cx="355200" cy="34650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8338850" y="684193"/>
            <a:ext cx="355200" cy="34650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8338850" y="-8807"/>
            <a:ext cx="355200" cy="34650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4" title="IMG_2476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075" y="684075"/>
            <a:ext cx="2941875" cy="39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 txBox="1"/>
          <p:nvPr/>
        </p:nvSpPr>
        <p:spPr>
          <a:xfrm>
            <a:off x="4091850" y="1152225"/>
            <a:ext cx="37614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K2D"/>
                <a:ea typeface="K2D"/>
                <a:cs typeface="K2D"/>
                <a:sym typeface="K2D"/>
              </a:rPr>
              <a:t>“CBTN possesses an unprecedented collection of data-driven resources built to overcome research bottlenecks so breakthroughs are made faster. CBTN is a worldwide partnership sharing the groundbreaking science that is bringing </a:t>
            </a:r>
            <a:endParaRPr sz="1400" b="0" i="0" u="none" strike="noStrike" cap="none">
              <a:solidFill>
                <a:schemeClr val="lt1"/>
              </a:solidFill>
              <a:latin typeface="K2D"/>
              <a:ea typeface="K2D"/>
              <a:cs typeface="K2D"/>
              <a:sym typeface="K2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K2D"/>
                <a:ea typeface="K2D"/>
                <a:cs typeface="K2D"/>
                <a:sym typeface="K2D"/>
              </a:rPr>
              <a:t>us closer to cures.”</a:t>
            </a:r>
            <a:endParaRPr sz="1400" b="0" i="0" u="none" strike="noStrike" cap="none">
              <a:solidFill>
                <a:schemeClr val="lt1"/>
              </a:solidFill>
              <a:latin typeface="K2D"/>
              <a:ea typeface="K2D"/>
              <a:cs typeface="K2D"/>
              <a:sym typeface="K2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K2D"/>
              <a:ea typeface="K2D"/>
              <a:cs typeface="K2D"/>
              <a:sym typeface="K2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K2D"/>
                <a:ea typeface="K2D"/>
                <a:cs typeface="K2D"/>
                <a:sym typeface="K2D"/>
              </a:rPr>
              <a:t>NAME, MD, PhD, MAS</a:t>
            </a:r>
            <a:endParaRPr sz="1400" b="0" i="0" u="none" strike="noStrike" cap="none">
              <a:solidFill>
                <a:schemeClr val="lt1"/>
              </a:solidFill>
              <a:latin typeface="K2D"/>
              <a:ea typeface="K2D"/>
              <a:cs typeface="K2D"/>
              <a:sym typeface="K2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K2D"/>
                <a:ea typeface="K2D"/>
                <a:cs typeface="K2D"/>
                <a:sym typeface="K2D"/>
              </a:rPr>
              <a:t>Position,</a:t>
            </a:r>
            <a:endParaRPr sz="1400" b="0" i="0" u="none" strike="noStrike" cap="none">
              <a:solidFill>
                <a:schemeClr val="lt1"/>
              </a:solidFill>
              <a:latin typeface="K2D"/>
              <a:ea typeface="K2D"/>
              <a:cs typeface="K2D"/>
              <a:sym typeface="K2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K2D"/>
                <a:ea typeface="K2D"/>
                <a:cs typeface="K2D"/>
                <a:sym typeface="K2D"/>
              </a:rPr>
              <a:t>Institution</a:t>
            </a:r>
            <a:endParaRPr sz="1400" b="0" i="0" u="none" strike="noStrike" cap="none">
              <a:solidFill>
                <a:schemeClr val="lt1"/>
              </a:solidFill>
              <a:latin typeface="K2D"/>
              <a:ea typeface="K2D"/>
              <a:cs typeface="K2D"/>
              <a:sym typeface="K2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" title="DIfferenceDataM3-1096502340.jpg"/>
          <p:cNvPicPr preferRelativeResize="0"/>
          <p:nvPr/>
        </p:nvPicPr>
        <p:blipFill rotWithShape="1">
          <a:blip r:embed="rId3">
            <a:alphaModFix/>
          </a:blip>
          <a:srcRect t="7798" b="780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"/>
          <p:cNvSpPr/>
          <p:nvPr/>
        </p:nvSpPr>
        <p:spPr>
          <a:xfrm>
            <a:off x="3861950" y="684068"/>
            <a:ext cx="4121700" cy="3922500"/>
          </a:xfrm>
          <a:prstGeom prst="rect">
            <a:avLst/>
          </a:prstGeom>
          <a:solidFill>
            <a:srgbClr val="1D99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D99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7983650" y="337693"/>
            <a:ext cx="355200" cy="346500"/>
          </a:xfrm>
          <a:prstGeom prst="rect">
            <a:avLst/>
          </a:prstGeom>
          <a:solidFill>
            <a:srgbClr val="1D99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8338850" y="684193"/>
            <a:ext cx="355200" cy="346500"/>
          </a:xfrm>
          <a:prstGeom prst="rect">
            <a:avLst/>
          </a:prstGeom>
          <a:solidFill>
            <a:srgbClr val="1D99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8338850" y="-8807"/>
            <a:ext cx="355200" cy="346500"/>
          </a:xfrm>
          <a:prstGeom prst="rect">
            <a:avLst/>
          </a:prstGeom>
          <a:solidFill>
            <a:srgbClr val="1D99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4091850" y="1152225"/>
            <a:ext cx="37614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K2D"/>
                <a:ea typeface="K2D"/>
                <a:cs typeface="K2D"/>
                <a:sym typeface="K2D"/>
              </a:rPr>
              <a:t>“CBTN possesses an unprecedented collection of data-driven resources built to overcome research bottlenecks so breakthroughs are made faster. CBTN is a worldwide partnership sharing the groundbreaking science that is bringing </a:t>
            </a:r>
            <a:endParaRPr sz="1400" b="0" i="0" u="none" strike="noStrike" cap="none">
              <a:solidFill>
                <a:schemeClr val="lt1"/>
              </a:solidFill>
              <a:latin typeface="K2D"/>
              <a:ea typeface="K2D"/>
              <a:cs typeface="K2D"/>
              <a:sym typeface="K2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K2D"/>
                <a:ea typeface="K2D"/>
                <a:cs typeface="K2D"/>
                <a:sym typeface="K2D"/>
              </a:rPr>
              <a:t>us closer to cures.”</a:t>
            </a:r>
            <a:endParaRPr sz="1400" b="0" i="0" u="none" strike="noStrike" cap="none">
              <a:solidFill>
                <a:schemeClr val="lt1"/>
              </a:solidFill>
              <a:latin typeface="K2D"/>
              <a:ea typeface="K2D"/>
              <a:cs typeface="K2D"/>
              <a:sym typeface="K2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K2D"/>
              <a:ea typeface="K2D"/>
              <a:cs typeface="K2D"/>
              <a:sym typeface="K2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K2D"/>
                <a:ea typeface="K2D"/>
                <a:cs typeface="K2D"/>
                <a:sym typeface="K2D"/>
              </a:rPr>
              <a:t>NAME, MD, PhD, MAS</a:t>
            </a:r>
            <a:endParaRPr sz="1400" b="0" i="0" u="none" strike="noStrike" cap="none">
              <a:solidFill>
                <a:schemeClr val="lt1"/>
              </a:solidFill>
              <a:latin typeface="K2D"/>
              <a:ea typeface="K2D"/>
              <a:cs typeface="K2D"/>
              <a:sym typeface="K2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K2D"/>
                <a:ea typeface="K2D"/>
                <a:cs typeface="K2D"/>
                <a:sym typeface="K2D"/>
              </a:rPr>
              <a:t>Position,</a:t>
            </a:r>
            <a:endParaRPr sz="1400" b="0" i="0" u="none" strike="noStrike" cap="none">
              <a:solidFill>
                <a:schemeClr val="lt1"/>
              </a:solidFill>
              <a:latin typeface="K2D"/>
              <a:ea typeface="K2D"/>
              <a:cs typeface="K2D"/>
              <a:sym typeface="K2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K2D"/>
                <a:ea typeface="K2D"/>
                <a:cs typeface="K2D"/>
                <a:sym typeface="K2D"/>
              </a:rPr>
              <a:t>Institution</a:t>
            </a:r>
            <a:endParaRPr sz="1400" b="0" i="0" u="none" strike="noStrike" cap="none">
              <a:solidFill>
                <a:schemeClr val="lt1"/>
              </a:solidFill>
              <a:latin typeface="K2D"/>
              <a:ea typeface="K2D"/>
              <a:cs typeface="K2D"/>
              <a:sym typeface="K2D"/>
            </a:endParaRPr>
          </a:p>
        </p:txBody>
      </p:sp>
      <p:pic>
        <p:nvPicPr>
          <p:cNvPr id="97" name="Google Shape;97;p5" title="PixelWave.png"/>
          <p:cNvPicPr preferRelativeResize="0"/>
          <p:nvPr/>
        </p:nvPicPr>
        <p:blipFill rotWithShape="1">
          <a:blip r:embed="rId4">
            <a:alphaModFix amt="45000"/>
          </a:blip>
          <a:srcRect b="22354"/>
          <a:stretch/>
        </p:blipFill>
        <p:spPr>
          <a:xfrm>
            <a:off x="0" y="4100950"/>
            <a:ext cx="9143998" cy="10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6" title="Research Projects_Darker.png"/>
          <p:cNvPicPr preferRelativeResize="0"/>
          <p:nvPr/>
        </p:nvPicPr>
        <p:blipFill rotWithShape="1">
          <a:blip r:embed="rId3">
            <a:alphaModFix/>
          </a:blip>
          <a:srcRect t="9" b="19"/>
          <a:stretch/>
        </p:blipFill>
        <p:spPr>
          <a:xfrm>
            <a:off x="3674278" y="1162948"/>
            <a:ext cx="803641" cy="1038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 title="ScientificPublications_Darker.png"/>
          <p:cNvPicPr preferRelativeResize="0"/>
          <p:nvPr/>
        </p:nvPicPr>
        <p:blipFill rotWithShape="1">
          <a:blip r:embed="rId4">
            <a:alphaModFix/>
          </a:blip>
          <a:srcRect l="-4711" t="-6671" r="-3361" b="-4711"/>
          <a:stretch/>
        </p:blipFill>
        <p:spPr>
          <a:xfrm>
            <a:off x="1328750" y="1285886"/>
            <a:ext cx="1200875" cy="98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 txBox="1"/>
          <p:nvPr/>
        </p:nvSpPr>
        <p:spPr>
          <a:xfrm>
            <a:off x="1359681" y="1933558"/>
            <a:ext cx="1311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50" tIns="40300" rIns="80650" bIns="40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8"/>
              <a:buFont typeface="Arial"/>
              <a:buNone/>
            </a:pPr>
            <a:r>
              <a:rPr lang="en" sz="3528" b="0" i="0" u="none" strike="noStrike" cap="none">
                <a:solidFill>
                  <a:srgbClr val="1D99C0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220+</a:t>
            </a:r>
            <a:endParaRPr sz="3528" b="0" i="0" u="none" strike="noStrike" cap="none">
              <a:solidFill>
                <a:srgbClr val="1D99C0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sp>
        <p:nvSpPr>
          <p:cNvPr id="105" name="Google Shape;105;p6"/>
          <p:cNvSpPr txBox="1"/>
          <p:nvPr/>
        </p:nvSpPr>
        <p:spPr>
          <a:xfrm>
            <a:off x="1360156" y="2429352"/>
            <a:ext cx="1377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50" tIns="40300" rIns="80650" bIns="40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</a:pPr>
            <a:r>
              <a:rPr lang="en" sz="1411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peer-reviewed publications</a:t>
            </a:r>
            <a:endParaRPr sz="1234" b="0" i="0" u="none" strike="noStrike" cap="none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sp>
        <p:nvSpPr>
          <p:cNvPr id="106" name="Google Shape;106;p6"/>
          <p:cNvSpPr txBox="1"/>
          <p:nvPr/>
        </p:nvSpPr>
        <p:spPr>
          <a:xfrm>
            <a:off x="708921" y="181000"/>
            <a:ext cx="574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1" u="none" strike="noStrike" cap="none">
                <a:solidFill>
                  <a:srgbClr val="1D99C0"/>
                </a:solidFill>
                <a:latin typeface="K2D Light"/>
                <a:ea typeface="K2D Light"/>
                <a:cs typeface="K2D Light"/>
                <a:sym typeface="K2D Light"/>
              </a:rPr>
              <a:t>A RESEARCH POWERHOUSE</a:t>
            </a:r>
            <a:endParaRPr sz="1800" b="0" i="1" u="none" strike="noStrike" cap="none">
              <a:solidFill>
                <a:srgbClr val="1D99C0"/>
              </a:solidFill>
              <a:latin typeface="K2D Light"/>
              <a:ea typeface="K2D Light"/>
              <a:cs typeface="K2D Light"/>
              <a:sym typeface="K2D Light"/>
            </a:endParaRPr>
          </a:p>
        </p:txBody>
      </p:sp>
      <p:pic>
        <p:nvPicPr>
          <p:cNvPr id="107" name="Google Shape;107;p6" title="Logo Icon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9400" y="355075"/>
            <a:ext cx="584400" cy="58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 txBox="1"/>
          <p:nvPr/>
        </p:nvSpPr>
        <p:spPr>
          <a:xfrm>
            <a:off x="3583360" y="1928134"/>
            <a:ext cx="1377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50" tIns="40300" rIns="80650" bIns="40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8"/>
              <a:buFont typeface="Arial"/>
              <a:buNone/>
            </a:pPr>
            <a:r>
              <a:rPr lang="en" sz="3528" b="0" i="0" u="none" strike="noStrike" cap="none">
                <a:solidFill>
                  <a:srgbClr val="1D99C0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442+</a:t>
            </a:r>
            <a:endParaRPr sz="3528" b="0" i="0" u="none" strike="noStrike" cap="none">
              <a:solidFill>
                <a:srgbClr val="1D99C0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3604793" y="2423916"/>
            <a:ext cx="9426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50" tIns="40300" rIns="80650" bIns="40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</a:pPr>
            <a:r>
              <a:rPr lang="en" sz="1411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research projects</a:t>
            </a:r>
            <a:endParaRPr sz="1234" b="0" i="0" u="none" strike="noStrike" cap="none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pic>
        <p:nvPicPr>
          <p:cNvPr id="110" name="Google Shape;110;p6" title="PatientsFamilies_Darker.png"/>
          <p:cNvPicPr preferRelativeResize="0"/>
          <p:nvPr/>
        </p:nvPicPr>
        <p:blipFill rotWithShape="1">
          <a:blip r:embed="rId6">
            <a:alphaModFix/>
          </a:blip>
          <a:srcRect l="-3459" t="-5421" r="-9598" b="-7052"/>
          <a:stretch/>
        </p:blipFill>
        <p:spPr>
          <a:xfrm>
            <a:off x="5966000" y="1162950"/>
            <a:ext cx="909751" cy="1108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 txBox="1"/>
          <p:nvPr/>
        </p:nvSpPr>
        <p:spPr>
          <a:xfrm>
            <a:off x="5683885" y="1921055"/>
            <a:ext cx="16800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50" tIns="40300" rIns="80650" bIns="40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8"/>
              <a:buFont typeface="Arial"/>
              <a:buNone/>
            </a:pPr>
            <a:r>
              <a:rPr lang="en" sz="3528" b="0" i="0" u="none" strike="noStrike" cap="none">
                <a:solidFill>
                  <a:srgbClr val="1D99C0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8000+</a:t>
            </a:r>
            <a:endParaRPr sz="3528" b="0" i="0" u="none" strike="noStrike" cap="none">
              <a:solidFill>
                <a:srgbClr val="1D99C0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5678977" y="2416860"/>
            <a:ext cx="14607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50" tIns="40300" rIns="80650" bIns="40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</a:pPr>
            <a:r>
              <a:rPr lang="en" sz="1411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patient &amp; family participants</a:t>
            </a:r>
            <a:endParaRPr sz="1234" b="0" i="0" u="none" strike="noStrike" cap="none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pic>
        <p:nvPicPr>
          <p:cNvPr id="113" name="Google Shape;113;p6" title="MemberInstitutions_Darker.png"/>
          <p:cNvPicPr preferRelativeResize="0"/>
          <p:nvPr/>
        </p:nvPicPr>
        <p:blipFill rotWithShape="1">
          <a:blip r:embed="rId7">
            <a:alphaModFix/>
          </a:blip>
          <a:srcRect l="-6530" t="-4175" r="-4531" b="-6578"/>
          <a:stretch/>
        </p:blipFill>
        <p:spPr>
          <a:xfrm>
            <a:off x="1348711" y="3148082"/>
            <a:ext cx="840559" cy="98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>
            <a:off x="1367736" y="3821498"/>
            <a:ext cx="942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50" tIns="40300" rIns="80650" bIns="40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8"/>
              <a:buFont typeface="Arial"/>
              <a:buNone/>
            </a:pPr>
            <a:r>
              <a:rPr lang="en" sz="3528" b="0" i="0" u="none" strike="noStrike" cap="none">
                <a:solidFill>
                  <a:srgbClr val="1D99C0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3</a:t>
            </a:r>
            <a:r>
              <a:rPr lang="en" sz="3528">
                <a:solidFill>
                  <a:srgbClr val="1D99C0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5</a:t>
            </a:r>
            <a:endParaRPr sz="3528" b="0" i="0" u="none" strike="noStrike" cap="none">
              <a:solidFill>
                <a:srgbClr val="1D99C0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1362821" y="4317313"/>
            <a:ext cx="14607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50" tIns="40300" rIns="80650" bIns="40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</a:pPr>
            <a:r>
              <a:rPr lang="en" sz="1411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member institutions</a:t>
            </a:r>
            <a:endParaRPr sz="1234" b="0" i="0" u="none" strike="noStrike" cap="none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pic>
        <p:nvPicPr>
          <p:cNvPr id="116" name="Google Shape;116;p6" title="FamilyFoundations_Darker.png"/>
          <p:cNvPicPr preferRelativeResize="0"/>
          <p:nvPr/>
        </p:nvPicPr>
        <p:blipFill rotWithShape="1">
          <a:blip r:embed="rId8">
            <a:alphaModFix/>
          </a:blip>
          <a:srcRect l="-3827" t="-5248" r="-4292" b="-4556"/>
          <a:stretch/>
        </p:blipFill>
        <p:spPr>
          <a:xfrm>
            <a:off x="3416748" y="3171135"/>
            <a:ext cx="1110923" cy="96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3610877" y="3815213"/>
            <a:ext cx="9426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50" tIns="40300" rIns="80650" bIns="40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8"/>
              <a:buFont typeface="Arial"/>
              <a:buNone/>
            </a:pPr>
            <a:r>
              <a:rPr lang="en" sz="3528" b="0" i="0" u="none" strike="noStrike" cap="none">
                <a:solidFill>
                  <a:srgbClr val="1D99C0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23</a:t>
            </a:r>
            <a:endParaRPr sz="3528" b="0" i="0" u="none" strike="noStrike" cap="none">
              <a:solidFill>
                <a:srgbClr val="1D99C0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3605950" y="4311025"/>
            <a:ext cx="1557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50" tIns="40300" rIns="80650" bIns="40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</a:pPr>
            <a:r>
              <a:rPr lang="en" sz="1411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family</a:t>
            </a:r>
            <a:br>
              <a:rPr lang="en" sz="1411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</a:br>
            <a:r>
              <a:rPr lang="en" sz="1411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foundations</a:t>
            </a:r>
            <a:endParaRPr sz="1411" b="0" i="0" u="none" strike="noStrike" cap="none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pic>
        <p:nvPicPr>
          <p:cNvPr id="119" name="Google Shape;119;p6" title="Biosamples.png"/>
          <p:cNvPicPr preferRelativeResize="0"/>
          <p:nvPr/>
        </p:nvPicPr>
        <p:blipFill rotWithShape="1">
          <a:blip r:embed="rId9">
            <a:alphaModFix/>
          </a:blip>
          <a:srcRect t="738" b="738"/>
          <a:stretch/>
        </p:blipFill>
        <p:spPr>
          <a:xfrm>
            <a:off x="6080741" y="3133966"/>
            <a:ext cx="747003" cy="96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5672121" y="3824002"/>
            <a:ext cx="17307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50" tIns="40300" rIns="80650" bIns="40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8"/>
              <a:buFont typeface="Arial"/>
              <a:buNone/>
            </a:pPr>
            <a:r>
              <a:rPr lang="en" sz="3528" b="0" i="0" u="none" strike="noStrike" cap="none">
                <a:solidFill>
                  <a:srgbClr val="1D99C0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85,000</a:t>
            </a:r>
            <a:endParaRPr sz="3528" b="0" i="0" u="none" strike="noStrike" cap="none">
              <a:solidFill>
                <a:srgbClr val="1D99C0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5694359" y="4319828"/>
            <a:ext cx="13119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50" tIns="40300" rIns="80650" bIns="40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</a:pPr>
            <a:r>
              <a:rPr lang="en" sz="1411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biospecimens</a:t>
            </a:r>
            <a:endParaRPr sz="1234" b="0" i="0" u="none" strike="noStrike" cap="none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 title="Sponsored Research_Dark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6272" y="1764928"/>
            <a:ext cx="800502" cy="80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 title="Preclinical Models_Darker.png"/>
          <p:cNvPicPr preferRelativeResize="0"/>
          <p:nvPr/>
        </p:nvPicPr>
        <p:blipFill rotWithShape="1">
          <a:blip r:embed="rId4">
            <a:alphaModFix/>
          </a:blip>
          <a:srcRect l="-4707" t="-6671" r="-7099" b="-5649"/>
          <a:stretch/>
        </p:blipFill>
        <p:spPr>
          <a:xfrm>
            <a:off x="662175" y="1581637"/>
            <a:ext cx="1042505" cy="104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 txBox="1"/>
          <p:nvPr/>
        </p:nvSpPr>
        <p:spPr>
          <a:xfrm>
            <a:off x="677173" y="416725"/>
            <a:ext cx="43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1" u="none" strike="noStrike" cap="none">
                <a:solidFill>
                  <a:srgbClr val="1D99C0"/>
                </a:solidFill>
                <a:latin typeface="K2D Light"/>
                <a:ea typeface="K2D Light"/>
                <a:cs typeface="K2D Light"/>
                <a:sym typeface="K2D Light"/>
              </a:rPr>
              <a:t>CBTN COMMERCIAL PARTNERSHIPS</a:t>
            </a:r>
            <a:endParaRPr sz="1800" b="0" i="1" u="none" strike="noStrike" cap="none">
              <a:solidFill>
                <a:srgbClr val="1D99C0"/>
              </a:solidFill>
              <a:latin typeface="K2D Light"/>
              <a:ea typeface="K2D Light"/>
              <a:cs typeface="K2D Light"/>
              <a:sym typeface="K2D Light"/>
            </a:endParaRPr>
          </a:p>
        </p:txBody>
      </p:sp>
      <p:pic>
        <p:nvPicPr>
          <p:cNvPr id="159" name="Google Shape;159;p8" title="Logo Icon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9400" y="355075"/>
            <a:ext cx="584400" cy="58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 txBox="1"/>
          <p:nvPr/>
        </p:nvSpPr>
        <p:spPr>
          <a:xfrm>
            <a:off x="788016" y="3037028"/>
            <a:ext cx="18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425914" y="2580448"/>
            <a:ext cx="1515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D99C0"/>
                </a:solidFill>
                <a:latin typeface="K2D Medium"/>
                <a:ea typeface="K2D Medium"/>
                <a:cs typeface="K2D Medium"/>
                <a:sym typeface="K2D Medium"/>
              </a:rPr>
              <a:t>PRECLINICAL MODEL LICENSING</a:t>
            </a:r>
            <a:endParaRPr sz="1400" b="0" i="0" u="none" strike="noStrike" cap="none">
              <a:solidFill>
                <a:srgbClr val="1D99C0"/>
              </a:solidFill>
              <a:latin typeface="K2D Medium"/>
              <a:ea typeface="K2D Medium"/>
              <a:cs typeface="K2D Medium"/>
              <a:sym typeface="K2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en" sz="1200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</a:br>
            <a:r>
              <a:rPr lang="en" sz="1200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180+ preclinical models (organoids, </a:t>
            </a:r>
            <a:br>
              <a:rPr lang="en" sz="1200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</a:br>
            <a:r>
              <a:rPr lang="en" sz="1200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cell lines)</a:t>
            </a:r>
            <a:endParaRPr sz="1200" b="0" i="0" u="none" strike="noStrike" cap="none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2099018" y="2568787"/>
            <a:ext cx="1515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D99C0"/>
                </a:solidFill>
                <a:latin typeface="K2D Medium"/>
                <a:ea typeface="K2D Medium"/>
                <a:cs typeface="K2D Medium"/>
                <a:sym typeface="K2D Medium"/>
              </a:rPr>
              <a:t>SPONSORED RESEARCH</a:t>
            </a:r>
            <a:endParaRPr sz="1400" b="0" i="0" u="none" strike="noStrike" cap="none">
              <a:solidFill>
                <a:srgbClr val="1D99C0"/>
              </a:solidFill>
              <a:latin typeface="K2D Medium"/>
              <a:ea typeface="K2D Medium"/>
              <a:cs typeface="K2D Medium"/>
              <a:sym typeface="K2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en" sz="1200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</a:br>
            <a:r>
              <a:rPr lang="en" sz="1200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Target discovery, biomarker validation, </a:t>
            </a:r>
            <a:br>
              <a:rPr lang="en" sz="1200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</a:br>
            <a:r>
              <a:rPr lang="en" sz="1200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clinical trial drug screening</a:t>
            </a:r>
            <a:endParaRPr sz="1200" b="0" i="0" u="none" strike="noStrike" cap="none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3772123" y="2580448"/>
            <a:ext cx="1515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D99C0"/>
                </a:solidFill>
                <a:latin typeface="K2D Medium"/>
                <a:ea typeface="K2D Medium"/>
                <a:cs typeface="K2D Medium"/>
                <a:sym typeface="K2D Medium"/>
              </a:rPr>
              <a:t>CLINICAL TRIAL SUPPORT</a:t>
            </a:r>
            <a:endParaRPr sz="1400" b="0" i="0" u="none" strike="noStrike" cap="none">
              <a:solidFill>
                <a:srgbClr val="1D99C0"/>
              </a:solidFill>
              <a:latin typeface="K2D Medium"/>
              <a:ea typeface="K2D Medium"/>
              <a:cs typeface="K2D Medium"/>
              <a:sym typeface="K2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en" sz="1200" b="0" i="0" u="none" strike="noStrike" cap="none">
                <a:solidFill>
                  <a:srgbClr val="666767"/>
                </a:solidFill>
                <a:latin typeface="K2D SemiBold"/>
                <a:ea typeface="K2D SemiBold"/>
                <a:cs typeface="K2D SemiBold"/>
                <a:sym typeface="K2D SemiBold"/>
              </a:rPr>
            </a:br>
            <a:r>
              <a:rPr lang="en" sz="1200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External control arms, real-world evidence collection</a:t>
            </a:r>
            <a:endParaRPr sz="1200" b="0" i="0" u="none" strike="noStrike" cap="none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666767"/>
              </a:solidFill>
              <a:latin typeface="K2D SemiBold"/>
              <a:ea typeface="K2D SemiBold"/>
              <a:cs typeface="K2D SemiBold"/>
              <a:sym typeface="K2D SemiBold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5445229" y="2563716"/>
            <a:ext cx="1515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D99C0"/>
                </a:solidFill>
                <a:latin typeface="K2D Medium"/>
                <a:ea typeface="K2D Medium"/>
                <a:cs typeface="K2D Medium"/>
                <a:sym typeface="K2D Medium"/>
              </a:rPr>
              <a:t>NATURAL HISTORY STUDIES</a:t>
            </a:r>
            <a:endParaRPr sz="1400" b="0" i="0" u="none" strike="noStrike" cap="none">
              <a:solidFill>
                <a:srgbClr val="1D99C0"/>
              </a:solidFill>
              <a:latin typeface="K2D Medium"/>
              <a:ea typeface="K2D Medium"/>
              <a:cs typeface="K2D Medium"/>
              <a:sym typeface="K2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en" sz="1200" b="0" i="0" u="none" strike="noStrike" cap="none">
                <a:solidFill>
                  <a:srgbClr val="666767"/>
                </a:solidFill>
                <a:latin typeface="K2D SemiBold"/>
                <a:ea typeface="K2D SemiBold"/>
                <a:cs typeface="K2D SemiBold"/>
                <a:sym typeface="K2D SemiBold"/>
              </a:rPr>
            </a:br>
            <a:r>
              <a:rPr lang="en" sz="1200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Longitudinal tracking of rare tumor populations</a:t>
            </a:r>
            <a:endParaRPr sz="1200" b="0" i="0" u="none" strike="noStrike" cap="none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666767"/>
              </a:solidFill>
              <a:latin typeface="K2D SemiBold"/>
              <a:ea typeface="K2D SemiBold"/>
              <a:cs typeface="K2D SemiBold"/>
              <a:sym typeface="K2D SemiBold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7118334" y="2572970"/>
            <a:ext cx="1515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D99C0"/>
                </a:solidFill>
                <a:latin typeface="K2D Medium"/>
                <a:ea typeface="K2D Medium"/>
                <a:cs typeface="K2D Medium"/>
                <a:sym typeface="K2D Medium"/>
              </a:rPr>
              <a:t>OFF-LABEL DRUG REGISTRIES </a:t>
            </a:r>
            <a:endParaRPr sz="1400" b="0" i="0" u="none" strike="noStrike" cap="none">
              <a:solidFill>
                <a:srgbClr val="1D99C0"/>
              </a:solidFill>
              <a:latin typeface="K2D Medium"/>
              <a:ea typeface="K2D Medium"/>
              <a:cs typeface="K2D Medium"/>
              <a:sym typeface="K2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666767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Generating data to support expanded indications</a:t>
            </a:r>
            <a:endParaRPr sz="1200" b="0" i="0" u="none" strike="noStrike" cap="none">
              <a:solidFill>
                <a:srgbClr val="666767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666767"/>
              </a:solidFill>
              <a:latin typeface="K2D SemiBold"/>
              <a:ea typeface="K2D SemiBold"/>
              <a:cs typeface="K2D SemiBold"/>
              <a:sym typeface="K2D SemiBold"/>
            </a:endParaRPr>
          </a:p>
        </p:txBody>
      </p:sp>
      <p:pic>
        <p:nvPicPr>
          <p:cNvPr id="166" name="Google Shape;166;p8" title="Natural Histories_Darker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1400" y="1707212"/>
            <a:ext cx="800502" cy="79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 title="Drug Icon_Darker.png"/>
          <p:cNvPicPr preferRelativeResize="0"/>
          <p:nvPr/>
        </p:nvPicPr>
        <p:blipFill rotWithShape="1">
          <a:blip r:embed="rId7">
            <a:alphaModFix/>
          </a:blip>
          <a:srcRect t="367" b="357"/>
          <a:stretch/>
        </p:blipFill>
        <p:spPr>
          <a:xfrm>
            <a:off x="7619426" y="1705038"/>
            <a:ext cx="468674" cy="8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 title="Clinical Trial_Darker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7428" y="1824778"/>
            <a:ext cx="584399" cy="680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/>
          <p:nvPr/>
        </p:nvSpPr>
        <p:spPr>
          <a:xfrm>
            <a:off x="4707275" y="3148672"/>
            <a:ext cx="2001900" cy="1435800"/>
          </a:xfrm>
          <a:prstGeom prst="rect">
            <a:avLst/>
          </a:prstGeom>
          <a:solidFill>
            <a:srgbClr val="1D99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596970" y="3141439"/>
            <a:ext cx="2001900" cy="143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4707275" y="1310125"/>
            <a:ext cx="2001900" cy="143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596700" y="1310025"/>
            <a:ext cx="2001900" cy="1435800"/>
          </a:xfrm>
          <a:prstGeom prst="rect">
            <a:avLst/>
          </a:prstGeom>
          <a:solidFill>
            <a:srgbClr val="1D99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685573" y="452750"/>
            <a:ext cx="42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1" u="none" strike="noStrike" cap="none">
                <a:solidFill>
                  <a:srgbClr val="1D99C0"/>
                </a:solidFill>
                <a:latin typeface="K2D Light"/>
                <a:ea typeface="K2D Light"/>
                <a:cs typeface="K2D Light"/>
                <a:sym typeface="K2D Light"/>
              </a:rPr>
              <a:t>END-TO-END RESEARCH SOLUTIONS</a:t>
            </a:r>
            <a:endParaRPr sz="1800" b="0" i="1" u="none" strike="noStrike" cap="none">
              <a:solidFill>
                <a:srgbClr val="1D99C0"/>
              </a:solidFill>
              <a:latin typeface="K2D Light"/>
              <a:ea typeface="K2D Light"/>
              <a:cs typeface="K2D Light"/>
              <a:sym typeface="K2D Light"/>
            </a:endParaRPr>
          </a:p>
        </p:txBody>
      </p:sp>
      <p:pic>
        <p:nvPicPr>
          <p:cNvPr id="178" name="Google Shape;178;p9" title="Logo Ic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9400" y="355075"/>
            <a:ext cx="584400" cy="58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 title="iStock-1346675527.jpg"/>
          <p:cNvPicPr preferRelativeResize="0"/>
          <p:nvPr/>
        </p:nvPicPr>
        <p:blipFill rotWithShape="1">
          <a:blip r:embed="rId4">
            <a:alphaModFix/>
          </a:blip>
          <a:srcRect l="15195" r="15194"/>
          <a:stretch/>
        </p:blipFill>
        <p:spPr>
          <a:xfrm>
            <a:off x="2596333" y="3150715"/>
            <a:ext cx="1776963" cy="143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 title="iStock-1309776504.jpg"/>
          <p:cNvPicPr preferRelativeResize="0"/>
          <p:nvPr/>
        </p:nvPicPr>
        <p:blipFill rotWithShape="1">
          <a:blip r:embed="rId5">
            <a:alphaModFix/>
          </a:blip>
          <a:srcRect l="8255" r="22134"/>
          <a:stretch/>
        </p:blipFill>
        <p:spPr>
          <a:xfrm>
            <a:off x="2598623" y="1310011"/>
            <a:ext cx="1776957" cy="143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 title="Technology-1483251783.jpg"/>
          <p:cNvPicPr preferRelativeResize="0"/>
          <p:nvPr/>
        </p:nvPicPr>
        <p:blipFill rotWithShape="1">
          <a:blip r:embed="rId6">
            <a:alphaModFix/>
          </a:blip>
          <a:srcRect l="17372" r="17365"/>
          <a:stretch/>
        </p:blipFill>
        <p:spPr>
          <a:xfrm>
            <a:off x="6708187" y="3150717"/>
            <a:ext cx="1776963" cy="143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 title="DIfferenceDataM3-1096502340.jpg"/>
          <p:cNvPicPr preferRelativeResize="0"/>
          <p:nvPr/>
        </p:nvPicPr>
        <p:blipFill rotWithShape="1">
          <a:blip r:embed="rId7">
            <a:alphaModFix/>
          </a:blip>
          <a:srcRect l="2045" r="15472"/>
          <a:stretch/>
        </p:blipFill>
        <p:spPr>
          <a:xfrm>
            <a:off x="6708661" y="1310013"/>
            <a:ext cx="1776963" cy="143589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661182" y="1535198"/>
            <a:ext cx="1882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K2D SemiBold"/>
                <a:ea typeface="K2D SemiBold"/>
                <a:cs typeface="K2D SemiBold"/>
                <a:sym typeface="K2D SemiBold"/>
              </a:rPr>
              <a:t>Basic Research &amp; </a:t>
            </a:r>
            <a:br>
              <a:rPr lang="en" sz="1200" b="0" i="0" u="none" strike="noStrike" cap="none">
                <a:solidFill>
                  <a:srgbClr val="FFFFFF"/>
                </a:solidFill>
                <a:latin typeface="K2D SemiBold"/>
                <a:ea typeface="K2D SemiBold"/>
                <a:cs typeface="K2D SemiBold"/>
                <a:sym typeface="K2D SemiBold"/>
              </a:rPr>
            </a:br>
            <a:r>
              <a:rPr lang="en" sz="1200" b="0" i="0" u="none" strike="noStrike" cap="none">
                <a:solidFill>
                  <a:srgbClr val="FFFFFF"/>
                </a:solidFill>
                <a:latin typeface="K2D SemiBold"/>
                <a:ea typeface="K2D SemiBold"/>
                <a:cs typeface="K2D SemiBold"/>
                <a:sym typeface="K2D SemiBold"/>
              </a:rPr>
              <a:t>Target Identification</a:t>
            </a:r>
            <a:endParaRPr sz="1200" b="0" i="0" u="none" strike="noStrike" cap="none">
              <a:solidFill>
                <a:srgbClr val="FFFFFF"/>
              </a:solidFill>
              <a:latin typeface="K2D SemiBold"/>
              <a:ea typeface="K2D SemiBold"/>
              <a:cs typeface="K2D SemiBold"/>
              <a:sym typeface="K2D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Tumor subtyping, </a:t>
            </a:r>
            <a:br>
              <a:rPr lang="en" sz="1200" b="0" i="0" u="none" strike="noStrike" cap="none">
                <a:solidFill>
                  <a:srgbClr val="FFFFFF"/>
                </a:solidFill>
                <a:latin typeface="K2D ExtraLight"/>
                <a:ea typeface="K2D ExtraLight"/>
                <a:cs typeface="K2D ExtraLight"/>
                <a:sym typeface="K2D ExtraLight"/>
              </a:rPr>
            </a:br>
            <a:r>
              <a:rPr lang="en" sz="1200" b="0" i="0" u="none" strike="noStrike" cap="none">
                <a:solidFill>
                  <a:srgbClr val="FFFFFF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AI-driven discovery, preclinical models</a:t>
            </a:r>
            <a:endParaRPr sz="1400" b="0" i="0" u="none" strike="noStrike" cap="none">
              <a:solidFill>
                <a:srgbClr val="000000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685586" y="3347192"/>
            <a:ext cx="1733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K2D SemiBold"/>
                <a:ea typeface="K2D SemiBold"/>
                <a:cs typeface="K2D SemiBold"/>
                <a:sym typeface="K2D SemiBold"/>
              </a:rPr>
              <a:t>Target Pharmacology </a:t>
            </a:r>
            <a:br>
              <a:rPr lang="en" sz="1200" b="0" i="0" u="none" strike="noStrike" cap="none">
                <a:solidFill>
                  <a:srgbClr val="FFFFFF"/>
                </a:solidFill>
                <a:latin typeface="K2D SemiBold"/>
                <a:ea typeface="K2D SemiBold"/>
                <a:cs typeface="K2D SemiBold"/>
                <a:sym typeface="K2D SemiBold"/>
              </a:rPr>
            </a:br>
            <a:r>
              <a:rPr lang="en" sz="1200" b="0" i="0" u="none" strike="noStrike" cap="none">
                <a:solidFill>
                  <a:srgbClr val="FFFFFF"/>
                </a:solidFill>
                <a:latin typeface="K2D SemiBold"/>
                <a:ea typeface="K2D SemiBold"/>
                <a:cs typeface="K2D SemiBold"/>
                <a:sym typeface="K2D SemiBold"/>
              </a:rPr>
              <a:t>&amp; Biomarker Development</a:t>
            </a:r>
            <a:br>
              <a:rPr lang="en" sz="1200" b="0" i="0" u="none" strike="noStrike" cap="none">
                <a:solidFill>
                  <a:srgbClr val="FFFFFF"/>
                </a:solidFill>
                <a:latin typeface="K2D ExtraLight"/>
                <a:ea typeface="K2D ExtraLight"/>
                <a:cs typeface="K2D ExtraLight"/>
                <a:sym typeface="K2D ExtraLight"/>
              </a:rPr>
            </a:br>
            <a:r>
              <a:rPr lang="en" sz="1200" b="0" i="0" u="none" strike="noStrike" cap="none">
                <a:solidFill>
                  <a:srgbClr val="FFFFFF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Assay validation, </a:t>
            </a:r>
            <a:br>
              <a:rPr lang="en" sz="1200" b="0" i="0" u="none" strike="noStrike" cap="none">
                <a:solidFill>
                  <a:srgbClr val="FFFFFF"/>
                </a:solidFill>
                <a:latin typeface="K2D ExtraLight"/>
                <a:ea typeface="K2D ExtraLight"/>
                <a:cs typeface="K2D ExtraLight"/>
                <a:sym typeface="K2D ExtraLight"/>
              </a:rPr>
            </a:br>
            <a:r>
              <a:rPr lang="en" sz="1200" b="0" i="0" u="none" strike="noStrike" cap="none">
                <a:solidFill>
                  <a:srgbClr val="FFFFFF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drug indications</a:t>
            </a:r>
            <a:endParaRPr sz="1200" b="0" i="0" u="none" strike="noStrike" cap="none">
              <a:solidFill>
                <a:srgbClr val="FFFFFF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4819784" y="1599405"/>
            <a:ext cx="17769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K2D SemiBold"/>
                <a:ea typeface="K2D SemiBold"/>
                <a:cs typeface="K2D SemiBold"/>
                <a:sym typeface="K2D SemiBold"/>
              </a:rPr>
              <a:t>Clinical Outcome Analysis </a:t>
            </a:r>
            <a:br>
              <a:rPr lang="en" sz="1200" b="0" i="0" u="none" strike="noStrike" cap="none">
                <a:solidFill>
                  <a:srgbClr val="FFFFFF"/>
                </a:solidFill>
                <a:latin typeface="K2D SemiBold"/>
                <a:ea typeface="K2D SemiBold"/>
                <a:cs typeface="K2D SemiBold"/>
                <a:sym typeface="K2D SemiBold"/>
              </a:rPr>
            </a:br>
            <a:r>
              <a:rPr lang="en" sz="1200" b="0" i="0" u="none" strike="noStrike" cap="none">
                <a:solidFill>
                  <a:srgbClr val="FFFFFF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Predictive modeling, AI-driven insights</a:t>
            </a:r>
            <a:endParaRPr sz="1400" b="0" i="0" u="none" strike="noStrike" cap="none">
              <a:solidFill>
                <a:srgbClr val="000000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4821329" y="3465867"/>
            <a:ext cx="1887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K2D SemiBold"/>
                <a:ea typeface="K2D SemiBold"/>
                <a:cs typeface="K2D SemiBold"/>
                <a:sym typeface="K2D SemiBold"/>
              </a:rPr>
              <a:t>Clinical Trial Support </a:t>
            </a:r>
            <a:r>
              <a:rPr lang="en" sz="1200" b="0" i="0" u="none" strike="noStrike" cap="none">
                <a:solidFill>
                  <a:srgbClr val="FFFFFF"/>
                </a:solidFill>
                <a:latin typeface="K2D ExtraLight"/>
                <a:ea typeface="K2D ExtraLight"/>
                <a:cs typeface="K2D ExtraLight"/>
                <a:sym typeface="K2D ExtraLight"/>
              </a:rPr>
              <a:t>External control arms, regulatory data generation</a:t>
            </a:r>
            <a:endParaRPr sz="1400" b="0" i="0" u="none" strike="noStrike" cap="none">
              <a:solidFill>
                <a:srgbClr val="000000"/>
              </a:solidFill>
              <a:latin typeface="K2D ExtraLight"/>
              <a:ea typeface="K2D ExtraLight"/>
              <a:cs typeface="K2D ExtraLight"/>
              <a:sym typeface="K2D ExtraLight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6575508" y="1310014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6707808" y="1442314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6575508" y="1177689"/>
            <a:ext cx="132300" cy="132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6840108" y="1574614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6840108" y="1310014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2467533" y="1310330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2599833" y="1442630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2467533" y="1178005"/>
            <a:ext cx="132300" cy="132300"/>
          </a:xfrm>
          <a:prstGeom prst="rect">
            <a:avLst/>
          </a:prstGeom>
          <a:solidFill>
            <a:srgbClr val="1D99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2732133" y="1574930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2732133" y="1310330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2456728" y="3141744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2589028" y="3274044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2456728" y="3009419"/>
            <a:ext cx="132300" cy="132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2721328" y="3406344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2721328" y="3141744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6575508" y="3148560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6707808" y="3280860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6575508" y="3016235"/>
            <a:ext cx="132300" cy="132300"/>
          </a:xfrm>
          <a:prstGeom prst="rect">
            <a:avLst/>
          </a:prstGeom>
          <a:solidFill>
            <a:srgbClr val="1D99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6840108" y="3413160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6840108" y="3148560"/>
            <a:ext cx="1323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Macintosh PowerPoint</Application>
  <PresentationFormat>On-screen Show (16:9)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K2D SemiBold</vt:lpstr>
      <vt:lpstr>K2D</vt:lpstr>
      <vt:lpstr>Arial</vt:lpstr>
      <vt:lpstr>K2D Medium</vt:lpstr>
      <vt:lpstr>K2D ExtraLight</vt:lpstr>
      <vt:lpstr>K2D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Rife, Whitney</cp:lastModifiedBy>
  <cp:revision>1</cp:revision>
  <dcterms:modified xsi:type="dcterms:W3CDTF">2026-02-25T17:37:47Z</dcterms:modified>
</cp:coreProperties>
</file>